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60" r:id="rId3"/>
    <p:sldId id="259" r:id="rId4"/>
    <p:sldId id="269" r:id="rId5"/>
    <p:sldId id="268" r:id="rId6"/>
    <p:sldId id="270" r:id="rId7"/>
    <p:sldId id="271" r:id="rId8"/>
    <p:sldId id="272" r:id="rId9"/>
    <p:sldId id="273" r:id="rId10"/>
    <p:sldId id="274" r:id="rId11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2" autoAdjust="0"/>
    <p:restoredTop sz="94676" autoAdjust="0"/>
  </p:normalViewPr>
  <p:slideViewPr>
    <p:cSldViewPr>
      <p:cViewPr>
        <p:scale>
          <a:sx n="69" d="100"/>
          <a:sy n="69" d="100"/>
        </p:scale>
        <p:origin x="-2478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8D875-18D4-481F-9064-E889FEF71F1B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B6510-1A1D-458D-A6F6-188AEC1C5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00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6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57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34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09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19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70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43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4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58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4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91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FFC03-89FD-4A9A-98E5-BB1A42FA1BA7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5366-9039-47A4-8919-D50ECD423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8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ы для детских меню (54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72" y="6275"/>
            <a:ext cx="6934582" cy="98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64819" y="809368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ПОНЕДЕЛЬНИК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0902" y="1374818"/>
            <a:ext cx="44044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Суп молочный </a:t>
            </a:r>
            <a:r>
              <a:rPr lang="ru-RU" sz="1600" b="1" i="1" dirty="0" smtClean="0">
                <a:solidFill>
                  <a:srgbClr val="002060"/>
                </a:solidFill>
              </a:rPr>
              <a:t> с крупой (гречневый) 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Чай с </a:t>
            </a:r>
            <a:r>
              <a:rPr lang="ru-RU" sz="1600" b="1" i="1" dirty="0" smtClean="0">
                <a:solidFill>
                  <a:srgbClr val="002060"/>
                </a:solidFill>
              </a:rPr>
              <a:t>сахаром                                 180/150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Хлеб пшеничный                          30/20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 ржаной                                 18/15   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Масло </a:t>
            </a:r>
            <a:r>
              <a:rPr lang="ru-RU" sz="1600" b="1" i="1" dirty="0" smtClean="0">
                <a:solidFill>
                  <a:srgbClr val="002060"/>
                </a:solidFill>
              </a:rPr>
              <a:t>(порциями)</a:t>
            </a:r>
            <a:r>
              <a:rPr lang="ru-RU" sz="1600" b="1" i="1" dirty="0">
                <a:solidFill>
                  <a:srgbClr val="002060"/>
                </a:solidFill>
              </a:rPr>
              <a:t>	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           5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9814" y="2636702"/>
            <a:ext cx="276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 10.00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6225" y="2849522"/>
            <a:ext cx="43737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Сок </a:t>
            </a:r>
            <a:r>
              <a:rPr lang="ru-RU" sz="1600" b="1" i="1" dirty="0" smtClean="0">
                <a:solidFill>
                  <a:srgbClr val="002060"/>
                </a:solidFill>
              </a:rPr>
              <a:t>180 и </a:t>
            </a:r>
            <a:r>
              <a:rPr lang="ru-RU" b="1" i="1" dirty="0" smtClean="0">
                <a:solidFill>
                  <a:srgbClr val="002060"/>
                </a:solidFill>
              </a:rPr>
              <a:t>кондитерское изделие </a:t>
            </a:r>
            <a:r>
              <a:rPr lang="ru-RU" sz="1600" b="1" i="1" dirty="0" smtClean="0">
                <a:solidFill>
                  <a:srgbClr val="002060"/>
                </a:solidFill>
              </a:rPr>
              <a:t>30/20</a:t>
            </a:r>
          </a:p>
          <a:p>
            <a:endParaRPr lang="ru-RU" sz="1600" b="1" i="1" dirty="0">
              <a:solidFill>
                <a:srgbClr val="002060"/>
              </a:solidFill>
            </a:endParaRPr>
          </a:p>
          <a:p>
            <a:endParaRPr lang="ru-RU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308355" y="3105728"/>
            <a:ext cx="2869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ОБЕД</a:t>
            </a:r>
          </a:p>
          <a:p>
            <a:pPr algn="ctr"/>
            <a:endParaRPr lang="ru-RU" sz="1600" b="1" i="1" dirty="0">
              <a:solidFill>
                <a:srgbClr val="FF0000"/>
              </a:solidFill>
            </a:endParaRPr>
          </a:p>
          <a:p>
            <a:pPr algn="ctr"/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0902" y="3295798"/>
            <a:ext cx="41555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Салат</a:t>
            </a:r>
            <a:r>
              <a:rPr lang="ru-RU" b="1" i="1" dirty="0">
                <a:solidFill>
                  <a:srgbClr val="002060"/>
                </a:solidFill>
              </a:rPr>
              <a:t> из </a:t>
            </a:r>
            <a:r>
              <a:rPr lang="ru-RU" sz="1600" b="1" i="1" dirty="0" smtClean="0">
                <a:solidFill>
                  <a:srgbClr val="002060"/>
                </a:solidFill>
              </a:rPr>
              <a:t>свеклы с соленым огурцом  60/40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Рассольник Л</a:t>
            </a:r>
            <a:r>
              <a:rPr lang="ru-RU" b="1" i="1" dirty="0" smtClean="0">
                <a:solidFill>
                  <a:srgbClr val="002060"/>
                </a:solidFill>
              </a:rPr>
              <a:t>енинградский        </a:t>
            </a:r>
            <a:r>
              <a:rPr lang="ru-RU" sz="1600" b="1" i="1" dirty="0" smtClean="0">
                <a:solidFill>
                  <a:srgbClr val="002060"/>
                </a:solidFill>
              </a:rPr>
              <a:t>200/150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Котлета </a:t>
            </a:r>
            <a:r>
              <a:rPr lang="ru-RU" b="1" i="1" dirty="0">
                <a:solidFill>
                  <a:srgbClr val="002060"/>
                </a:solidFill>
              </a:rPr>
              <a:t>рыбная </a:t>
            </a:r>
            <a:r>
              <a:rPr lang="ru-RU" b="1" i="1" dirty="0" smtClean="0">
                <a:solidFill>
                  <a:srgbClr val="002060"/>
                </a:solidFill>
              </a:rPr>
              <a:t>запеченная  </a:t>
            </a:r>
            <a:r>
              <a:rPr lang="ru-RU" sz="1600" b="1" i="1" dirty="0" smtClean="0">
                <a:solidFill>
                  <a:srgbClr val="002060"/>
                </a:solidFill>
              </a:rPr>
              <a:t>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Соус </a:t>
            </a:r>
            <a:r>
              <a:rPr lang="ru-RU" b="1" i="1" dirty="0" smtClean="0">
                <a:solidFill>
                  <a:srgbClr val="002060"/>
                </a:solidFill>
              </a:rPr>
              <a:t>томатный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30/15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Компот из </a:t>
            </a:r>
            <a:r>
              <a:rPr lang="ru-RU" b="1" i="1" dirty="0" smtClean="0">
                <a:solidFill>
                  <a:srgbClr val="002060"/>
                </a:solidFill>
              </a:rPr>
              <a:t>свежих фруктов     </a:t>
            </a:r>
            <a:r>
              <a:rPr lang="ru-RU" sz="1600" b="1" i="1" dirty="0" smtClean="0">
                <a:solidFill>
                  <a:srgbClr val="002060"/>
                </a:solidFill>
              </a:rPr>
              <a:t>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Пюре </a:t>
            </a:r>
            <a:r>
              <a:rPr lang="ru-RU" b="1" i="1" dirty="0" smtClean="0">
                <a:solidFill>
                  <a:srgbClr val="002060"/>
                </a:solidFill>
              </a:rPr>
              <a:t>картофельное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130/110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Хлеб пшеничный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16/14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Хлеб </a:t>
            </a:r>
            <a:r>
              <a:rPr lang="ru-RU" b="1" i="1" dirty="0" smtClean="0">
                <a:solidFill>
                  <a:srgbClr val="002060"/>
                </a:solidFill>
              </a:rPr>
              <a:t>ржаной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19,5/15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9815" y="5829551"/>
            <a:ext cx="2109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ПОЛДНИК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44824" y="6186320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Макароны отварные с сыром     137,5/110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Овощи                                                  50/30</a:t>
            </a:r>
            <a:endParaRPr lang="ru-RU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Кофейный </a:t>
            </a:r>
            <a:r>
              <a:rPr lang="ru-RU" b="1" i="1" dirty="0" smtClean="0">
                <a:solidFill>
                  <a:srgbClr val="002060"/>
                </a:solidFill>
              </a:rPr>
              <a:t>напиток   с молоком                       180/150</a:t>
            </a:r>
            <a:endParaRPr lang="ru-RU" b="1" i="1" dirty="0">
              <a:solidFill>
                <a:srgbClr val="002060"/>
              </a:solidFill>
            </a:endParaRPr>
          </a:p>
          <a:p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08920" y="1265114"/>
            <a:ext cx="197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ЗАВТРАК 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78386" y="395536"/>
            <a:ext cx="4090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</a:rPr>
              <a:t>УТВЕРЖДЕНО: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</a:rPr>
              <a:t>Заведующий МБДОУ:            Т.Н.Вострикова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98338" y="8028384"/>
            <a:ext cx="2971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Белки</a:t>
            </a:r>
            <a:r>
              <a:rPr lang="ru-RU" sz="1600" b="1" i="1" dirty="0" smtClean="0">
                <a:solidFill>
                  <a:srgbClr val="002060"/>
                </a:solidFill>
              </a:rPr>
              <a:t> –43,978/33,619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Жиры</a:t>
            </a:r>
            <a:r>
              <a:rPr lang="ru-RU" sz="1600" b="1" i="1" dirty="0" smtClean="0">
                <a:solidFill>
                  <a:srgbClr val="002060"/>
                </a:solidFill>
              </a:rPr>
              <a:t> –81,356/65,045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Углеводы</a:t>
            </a:r>
            <a:r>
              <a:rPr lang="ru-RU" sz="1600" b="1" i="1" dirty="0" smtClean="0">
                <a:solidFill>
                  <a:srgbClr val="002060"/>
                </a:solidFill>
              </a:rPr>
              <a:t> –213,906/167,542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кал </a:t>
            </a:r>
            <a:r>
              <a:rPr lang="ru-RU" sz="1600" b="1" i="1" dirty="0" smtClean="0">
                <a:solidFill>
                  <a:srgbClr val="002060"/>
                </a:solidFill>
              </a:rPr>
              <a:t> - 1750,202/1379,679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33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ы для детских меню (54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34582" cy="98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76772" y="1151733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ПЯТНИЦА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0808" y="2167354"/>
            <a:ext cx="49685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Суп молочный </a:t>
            </a:r>
            <a:r>
              <a:rPr lang="ru-RU" sz="1600" b="1" i="1" dirty="0" smtClean="0">
                <a:solidFill>
                  <a:srgbClr val="002060"/>
                </a:solidFill>
              </a:rPr>
              <a:t> с крупой (манный)           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Чай с </a:t>
            </a:r>
            <a:r>
              <a:rPr lang="ru-RU" sz="1600" b="1" i="1" dirty="0" smtClean="0">
                <a:solidFill>
                  <a:srgbClr val="002060"/>
                </a:solidFill>
              </a:rPr>
              <a:t>сахаром                                                   180/150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 Хлеб </a:t>
            </a:r>
            <a:r>
              <a:rPr lang="ru-RU" sz="1600" b="1" i="1" dirty="0">
                <a:solidFill>
                  <a:srgbClr val="002060"/>
                </a:solidFill>
              </a:rPr>
              <a:t>пшеничный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       </a:t>
            </a:r>
            <a:r>
              <a:rPr lang="ru-RU" sz="1600" b="1" i="1" dirty="0">
                <a:solidFill>
                  <a:srgbClr val="002060"/>
                </a:solidFill>
              </a:rPr>
              <a:t>30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 Хлеб </a:t>
            </a:r>
            <a:r>
              <a:rPr lang="ru-RU" sz="1600" b="1" i="1" dirty="0">
                <a:solidFill>
                  <a:srgbClr val="002060"/>
                </a:solidFill>
              </a:rPr>
              <a:t>ржаной           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    </a:t>
            </a:r>
            <a:r>
              <a:rPr lang="ru-RU" sz="1600" b="1" i="1" dirty="0">
                <a:solidFill>
                  <a:srgbClr val="002060"/>
                </a:solidFill>
              </a:rPr>
              <a:t>18/15</a:t>
            </a:r>
          </a:p>
          <a:p>
            <a:r>
              <a:rPr lang="ru-RU" sz="1600" b="1" i="1" dirty="0">
                <a:solidFill>
                  <a:srgbClr val="002060"/>
                </a:solidFill>
              </a:rPr>
              <a:t> Масло (порциями) 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    </a:t>
            </a:r>
            <a:r>
              <a:rPr lang="ru-RU" sz="1600" b="1" i="1" dirty="0">
                <a:solidFill>
                  <a:srgbClr val="002060"/>
                </a:solidFill>
              </a:rPr>
              <a:t>5</a:t>
            </a:r>
          </a:p>
          <a:p>
            <a:endParaRPr lang="ru-RU" sz="1600" b="1" i="1" dirty="0" smtClean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64903" y="3361039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FF0000"/>
                </a:solidFill>
              </a:rPr>
              <a:t>10.00</a:t>
            </a:r>
            <a:endParaRPr lang="ru-RU" sz="1600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19163" y="3699593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Сок                                                               180 </a:t>
            </a:r>
            <a:endParaRPr lang="ru-RU" sz="16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336927" y="3944539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ОБЕД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00808" y="4171883"/>
            <a:ext cx="51571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Суп </a:t>
            </a:r>
            <a:r>
              <a:rPr lang="ru-RU" sz="1600" b="1" i="1" dirty="0" smtClean="0">
                <a:solidFill>
                  <a:srgbClr val="002060"/>
                </a:solidFill>
              </a:rPr>
              <a:t> с бобовыми                                                         200/150   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Котлета рыбная с капустой и морковью        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Макароны отварные                                             130/110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Овощи                                                                            50/30                            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Компот из свежих </a:t>
            </a:r>
            <a:r>
              <a:rPr lang="ru-RU" sz="1600" b="1" i="1" dirty="0" smtClean="0">
                <a:solidFill>
                  <a:srgbClr val="002060"/>
                </a:solidFill>
              </a:rPr>
              <a:t>фруктов                                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Хлеб </a:t>
            </a:r>
            <a:r>
              <a:rPr lang="ru-RU" sz="1600" b="1" i="1" dirty="0" smtClean="0">
                <a:solidFill>
                  <a:srgbClr val="002060"/>
                </a:solidFill>
              </a:rPr>
              <a:t>пшеничный                                                         30/15                       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ржаной                                                                 19,5/15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                                    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29120" y="5987765"/>
            <a:ext cx="2109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ПОЛДНИК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44824" y="6516216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Пирожки печеные из дрожжевого теста        70/50               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Кисломолочный продукт                                      180/150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08920" y="1798064"/>
            <a:ext cx="197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ЗАВТРАК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6772" y="611560"/>
            <a:ext cx="5076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УТВЕРЖДЕНО:</a:t>
            </a:r>
            <a:endParaRPr lang="ru-RU" b="1" i="1" dirty="0">
              <a:solidFill>
                <a:srgbClr val="002060"/>
              </a:solidFill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Заведующий МБДОУ:            Т.Н.Вострикова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633070" y="7884368"/>
            <a:ext cx="282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Белки </a:t>
            </a:r>
            <a:r>
              <a:rPr lang="ru-RU" sz="1600" b="1" i="1" dirty="0" smtClean="0">
                <a:solidFill>
                  <a:srgbClr val="002060"/>
                </a:solidFill>
              </a:rPr>
              <a:t>–48,984/36,03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Жиры </a:t>
            </a:r>
            <a:r>
              <a:rPr lang="ru-RU" sz="1600" b="1" i="1" dirty="0" smtClean="0">
                <a:solidFill>
                  <a:srgbClr val="002060"/>
                </a:solidFill>
              </a:rPr>
              <a:t>–61,548/55,395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Углеводы</a:t>
            </a:r>
            <a:r>
              <a:rPr lang="ru-RU" sz="1600" b="1" i="1" dirty="0" smtClean="0">
                <a:solidFill>
                  <a:srgbClr val="002060"/>
                </a:solidFill>
              </a:rPr>
              <a:t> –207,32/154,785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Ккал</a:t>
            </a: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b="1" i="1" smtClean="0">
                <a:solidFill>
                  <a:srgbClr val="002060"/>
                </a:solidFill>
              </a:rPr>
              <a:t>–</a:t>
            </a:r>
            <a:r>
              <a:rPr lang="ru-RU" sz="1600" b="1" i="1" smtClean="0"/>
              <a:t> </a:t>
            </a:r>
            <a:r>
              <a:rPr lang="ru-RU" sz="1600" b="1" i="1" smtClean="0">
                <a:solidFill>
                  <a:schemeClr val="tx2">
                    <a:lumMod val="75000"/>
                  </a:schemeClr>
                </a:solidFill>
              </a:rPr>
              <a:t>1570,94/1255,5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93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ы для детских меню (54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34582" cy="98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34553" y="93070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ВТОРНИК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0903" y="1577035"/>
            <a:ext cx="37505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Омлет </a:t>
            </a:r>
            <a:r>
              <a:rPr lang="ru-RU" b="1" i="1" dirty="0" smtClean="0">
                <a:solidFill>
                  <a:srgbClr val="002060"/>
                </a:solidFill>
              </a:rPr>
              <a:t>натуральный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Чай с сахаром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180/150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Хлеб пшеничный                30/20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Хлеб ржаной                        18/15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Масло (порциями)                    5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Кондитерское изделие      30/20</a:t>
            </a: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  </a:t>
            </a:r>
            <a:endParaRPr lang="ru-RU" sz="1600" b="1" i="1" dirty="0">
              <a:solidFill>
                <a:srgbClr val="002060"/>
              </a:solidFill>
            </a:endParaRPr>
          </a:p>
          <a:p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0928" y="3159919"/>
            <a:ext cx="2515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10.00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8119" y="3329197"/>
            <a:ext cx="296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Фрукты                               100</a:t>
            </a:r>
            <a:endParaRPr lang="ru-RU" sz="1600" b="1" i="1" dirty="0">
              <a:solidFill>
                <a:srgbClr val="002060"/>
              </a:solidFill>
            </a:endParaRPr>
          </a:p>
          <a:p>
            <a:endParaRPr lang="ru-RU" sz="16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666149" y="3556402"/>
            <a:ext cx="2479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ОБЕД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2816" y="3923927"/>
            <a:ext cx="45365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Суп с макарон. </a:t>
            </a:r>
            <a:r>
              <a:rPr lang="ru-RU" b="1" i="1" dirty="0" smtClean="0">
                <a:solidFill>
                  <a:srgbClr val="002060"/>
                </a:solidFill>
              </a:rPr>
              <a:t>изделиями              200/150</a:t>
            </a:r>
            <a:endParaRPr lang="ru-RU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Овощи  </a:t>
            </a:r>
            <a:r>
              <a:rPr lang="ru-RU" b="1" i="1" dirty="0" smtClean="0">
                <a:solidFill>
                  <a:srgbClr val="002060"/>
                </a:solidFill>
              </a:rPr>
              <a:t>                                                 50/30</a:t>
            </a:r>
            <a:endParaRPr lang="ru-RU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Жаркое по домашнему                    220/170</a:t>
            </a:r>
            <a:endParaRPr lang="ru-RU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Компот из </a:t>
            </a:r>
            <a:r>
              <a:rPr lang="ru-RU" b="1" i="1" dirty="0" smtClean="0">
                <a:solidFill>
                  <a:srgbClr val="002060"/>
                </a:solidFill>
              </a:rPr>
              <a:t>сушеных фруктов       200/150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Хлеб пшеничный                                30/15</a:t>
            </a:r>
            <a:endParaRPr lang="ru-RU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Хлеб </a:t>
            </a:r>
            <a:r>
              <a:rPr lang="ru-RU" b="1" i="1" dirty="0" smtClean="0">
                <a:solidFill>
                  <a:srgbClr val="002060"/>
                </a:solidFill>
              </a:rPr>
              <a:t>ржаной                                       19,5/15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0928" y="5604014"/>
            <a:ext cx="1876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ПОЛДНИК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4864" y="6012160"/>
            <a:ext cx="39126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Пудинг из творога с рисом 100/50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Молоко </a:t>
            </a:r>
            <a:r>
              <a:rPr lang="ru-RU" b="1" i="1" dirty="0" smtClean="0">
                <a:solidFill>
                  <a:srgbClr val="002060"/>
                </a:solidFill>
              </a:rPr>
              <a:t>сгущенное   </a:t>
            </a:r>
            <a:r>
              <a:rPr lang="ru-RU" sz="1600" b="1" i="1" dirty="0" smtClean="0">
                <a:solidFill>
                  <a:srgbClr val="002060"/>
                </a:solidFill>
              </a:rPr>
              <a:t>30/15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Молоко кипяченное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180/150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6149" y="1386578"/>
            <a:ext cx="197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ЗАВТРАК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2977" y="8028384"/>
            <a:ext cx="3562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Белки </a:t>
            </a:r>
            <a:r>
              <a:rPr lang="ru-RU" b="1" i="1" dirty="0" smtClean="0">
                <a:solidFill>
                  <a:srgbClr val="002060"/>
                </a:solidFill>
              </a:rPr>
              <a:t>–</a:t>
            </a:r>
            <a:r>
              <a:rPr lang="ru-RU" sz="1600" b="1" i="1" dirty="0" smtClean="0">
                <a:solidFill>
                  <a:srgbClr val="002060"/>
                </a:solidFill>
              </a:rPr>
              <a:t>66,73/53,072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Жиры </a:t>
            </a:r>
            <a:r>
              <a:rPr lang="ru-RU" b="1" i="1" dirty="0" smtClean="0">
                <a:solidFill>
                  <a:srgbClr val="002060"/>
                </a:solidFill>
              </a:rPr>
              <a:t>–</a:t>
            </a:r>
            <a:r>
              <a:rPr lang="ru-RU" sz="1600" b="1" i="1" dirty="0" smtClean="0">
                <a:solidFill>
                  <a:srgbClr val="002060"/>
                </a:solidFill>
              </a:rPr>
              <a:t>81,404/68,975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Углеводы </a:t>
            </a:r>
            <a:r>
              <a:rPr lang="ru-RU" b="1" i="1" dirty="0" smtClean="0">
                <a:solidFill>
                  <a:srgbClr val="002060"/>
                </a:solidFill>
              </a:rPr>
              <a:t>–</a:t>
            </a:r>
            <a:r>
              <a:rPr lang="ru-RU" sz="1600" b="1" i="1" dirty="0" smtClean="0">
                <a:solidFill>
                  <a:srgbClr val="002060"/>
                </a:solidFill>
              </a:rPr>
              <a:t>217,252/155,839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Ккал -</a:t>
            </a:r>
            <a:r>
              <a:rPr lang="ru-RU" sz="1600" b="1" i="1" dirty="0" smtClean="0">
                <a:solidFill>
                  <a:srgbClr val="002060"/>
                </a:solidFill>
              </a:rPr>
              <a:t>1884,556/1445,9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662781" y="327028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УТВЕРЖДЕНО:</a:t>
            </a:r>
            <a:endParaRPr lang="ru-RU" b="1" i="1" dirty="0">
              <a:solidFill>
                <a:srgbClr val="002060"/>
              </a:solidFill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Заведующий МБДОУ:            Т.Н.Вострикова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5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ы для детских меню (54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72" y="107504"/>
            <a:ext cx="6934582" cy="98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64819" y="990171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СРЕДА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40971" y="1534125"/>
            <a:ext cx="450517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i="1" dirty="0">
                <a:solidFill>
                  <a:srgbClr val="002060"/>
                </a:solidFill>
              </a:rPr>
              <a:t>Суп молочный </a:t>
            </a:r>
            <a:r>
              <a:rPr lang="ru-RU" sz="1700" b="1" i="1" dirty="0" smtClean="0">
                <a:solidFill>
                  <a:srgbClr val="002060"/>
                </a:solidFill>
              </a:rPr>
              <a:t> с крупой (манный ) 200/150</a:t>
            </a:r>
            <a:endParaRPr lang="ru-RU" sz="1700" b="1" i="1" dirty="0">
              <a:solidFill>
                <a:srgbClr val="002060"/>
              </a:solidFill>
            </a:endParaRPr>
          </a:p>
          <a:p>
            <a:r>
              <a:rPr lang="ru-RU" sz="1700" b="1" i="1" dirty="0">
                <a:solidFill>
                  <a:srgbClr val="002060"/>
                </a:solidFill>
              </a:rPr>
              <a:t>Чай </a:t>
            </a:r>
            <a:r>
              <a:rPr lang="ru-RU" sz="1700" b="1" i="1" dirty="0" smtClean="0">
                <a:solidFill>
                  <a:srgbClr val="002060"/>
                </a:solidFill>
              </a:rPr>
              <a:t>с сахаром                                        180/150</a:t>
            </a:r>
          </a:p>
          <a:p>
            <a:r>
              <a:rPr lang="ru-RU" sz="1700" b="1" i="1" dirty="0" smtClean="0">
                <a:solidFill>
                  <a:srgbClr val="002060"/>
                </a:solidFill>
              </a:rPr>
              <a:t>Яйцо отварное                                     40</a:t>
            </a:r>
            <a:endParaRPr lang="ru-RU" sz="1700" b="1" i="1" dirty="0">
              <a:solidFill>
                <a:srgbClr val="002060"/>
              </a:solidFill>
            </a:endParaRPr>
          </a:p>
          <a:p>
            <a:r>
              <a:rPr lang="ru-RU" sz="1700" b="1" i="1" dirty="0" smtClean="0">
                <a:solidFill>
                  <a:srgbClr val="002060"/>
                </a:solidFill>
              </a:rPr>
              <a:t>Хлеб пшеничный                                  30/20</a:t>
            </a:r>
          </a:p>
          <a:p>
            <a:r>
              <a:rPr lang="ru-RU" sz="1700" b="1" i="1" dirty="0" smtClean="0">
                <a:solidFill>
                  <a:srgbClr val="002060"/>
                </a:solidFill>
              </a:rPr>
              <a:t>Хлеб ржаной                                           18/15</a:t>
            </a:r>
          </a:p>
          <a:p>
            <a:r>
              <a:rPr lang="ru-RU" sz="1700" b="1" i="1" dirty="0" smtClean="0">
                <a:solidFill>
                  <a:srgbClr val="002060"/>
                </a:solidFill>
              </a:rPr>
              <a:t> </a:t>
            </a:r>
            <a:r>
              <a:rPr lang="ru-RU" sz="1700" b="1" i="1" dirty="0">
                <a:solidFill>
                  <a:srgbClr val="002060"/>
                </a:solidFill>
              </a:rPr>
              <a:t>М</a:t>
            </a:r>
            <a:r>
              <a:rPr lang="ru-RU" sz="1700" b="1" i="1" dirty="0" smtClean="0">
                <a:solidFill>
                  <a:srgbClr val="002060"/>
                </a:solidFill>
              </a:rPr>
              <a:t>асло ( порциями)                                     5</a:t>
            </a:r>
          </a:p>
          <a:p>
            <a:r>
              <a:rPr lang="ru-RU" sz="1700" b="1" i="1" dirty="0" smtClean="0">
                <a:solidFill>
                  <a:srgbClr val="002060"/>
                </a:solidFill>
              </a:rPr>
              <a:t>  </a:t>
            </a:r>
            <a:endParaRPr lang="ru-RU" sz="17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8959" y="3352219"/>
            <a:ext cx="2412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10.00</a:t>
            </a:r>
          </a:p>
          <a:p>
            <a:pPr algn="ctr"/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0888" y="3598198"/>
            <a:ext cx="3480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Фрукты  100</a:t>
            </a:r>
            <a:endParaRPr lang="ru-RU" sz="16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276872" y="3782864"/>
            <a:ext cx="3204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ОБЕД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32655" y="3987481"/>
            <a:ext cx="47573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Борщ с капустой </a:t>
            </a:r>
            <a:r>
              <a:rPr lang="ru-RU" b="1" i="1" dirty="0" smtClean="0">
                <a:solidFill>
                  <a:srgbClr val="002060"/>
                </a:solidFill>
              </a:rPr>
              <a:t> и  картофелем  </a:t>
            </a:r>
            <a:r>
              <a:rPr lang="ru-RU" sz="1600" b="1" i="1" dirty="0" smtClean="0">
                <a:solidFill>
                  <a:srgbClr val="002060"/>
                </a:solidFill>
              </a:rPr>
              <a:t>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Мясная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smtClean="0">
                <a:solidFill>
                  <a:srgbClr val="002060"/>
                </a:solidFill>
              </a:rPr>
              <a:t>тефтеля ( 1 вариант)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Соус </a:t>
            </a:r>
            <a:r>
              <a:rPr lang="ru-RU" b="1" i="1" dirty="0" smtClean="0">
                <a:solidFill>
                  <a:srgbClr val="002060"/>
                </a:solidFill>
              </a:rPr>
              <a:t>сметанный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30/15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Каша </a:t>
            </a:r>
            <a:r>
              <a:rPr lang="ru-RU" b="1" i="1" dirty="0" smtClean="0">
                <a:solidFill>
                  <a:srgbClr val="002060"/>
                </a:solidFill>
              </a:rPr>
              <a:t>пшеничная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130/110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Икра </a:t>
            </a:r>
            <a:r>
              <a:rPr lang="ru-RU" b="1" i="1" dirty="0" smtClean="0">
                <a:solidFill>
                  <a:srgbClr val="002060"/>
                </a:solidFill>
              </a:rPr>
              <a:t>кабачковая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60/40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Кисель из сока (плодов</a:t>
            </a:r>
            <a:r>
              <a:rPr lang="ru-RU" b="1" i="1" dirty="0" smtClean="0">
                <a:solidFill>
                  <a:srgbClr val="002060"/>
                </a:solidFill>
              </a:rPr>
              <a:t>)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Хлеб пшеничный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19/17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Хлеб </a:t>
            </a:r>
            <a:r>
              <a:rPr lang="ru-RU" b="1" i="1" dirty="0" smtClean="0">
                <a:solidFill>
                  <a:srgbClr val="002060"/>
                </a:solidFill>
              </a:rPr>
              <a:t>ржаной       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19,5/15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40968" y="6465082"/>
            <a:ext cx="1849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ПОЛДНИК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69625" y="6516216"/>
            <a:ext cx="476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Булочка Российская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70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Кофейный напиток с   молоком </a:t>
            </a:r>
            <a:r>
              <a:rPr lang="ru-RU" sz="1600" b="1" i="1" dirty="0" smtClean="0">
                <a:solidFill>
                  <a:srgbClr val="002060"/>
                </a:solidFill>
              </a:rPr>
              <a:t>180/150</a:t>
            </a:r>
          </a:p>
          <a:p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43653" y="1533412"/>
            <a:ext cx="197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ЗАВТРАК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3071" y="8028384"/>
            <a:ext cx="27482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Белки </a:t>
            </a:r>
            <a:r>
              <a:rPr lang="ru-RU" b="1" i="1" dirty="0" smtClean="0">
                <a:solidFill>
                  <a:srgbClr val="002060"/>
                </a:solidFill>
              </a:rPr>
              <a:t>–</a:t>
            </a:r>
            <a:r>
              <a:rPr lang="ru-RU" sz="1600" b="1" i="1" dirty="0" smtClean="0">
                <a:solidFill>
                  <a:srgbClr val="002060"/>
                </a:solidFill>
              </a:rPr>
              <a:t>37,18/33,526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Жиры </a:t>
            </a:r>
            <a:r>
              <a:rPr lang="ru-RU" b="1" i="1" dirty="0" smtClean="0">
                <a:solidFill>
                  <a:srgbClr val="002060"/>
                </a:solidFill>
              </a:rPr>
              <a:t>–</a:t>
            </a:r>
            <a:r>
              <a:rPr lang="ru-RU" sz="1600" b="1" i="1" dirty="0" smtClean="0">
                <a:solidFill>
                  <a:srgbClr val="002060"/>
                </a:solidFill>
              </a:rPr>
              <a:t>74,72/68,633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Углеводы </a:t>
            </a:r>
            <a:r>
              <a:rPr lang="ru-RU" sz="1600" b="1" i="1" dirty="0" smtClean="0">
                <a:solidFill>
                  <a:srgbClr val="002060"/>
                </a:solidFill>
              </a:rPr>
              <a:t>216,272/188,612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Ккал -</a:t>
            </a:r>
            <a:r>
              <a:rPr lang="ru-RU" sz="1600" b="1" i="1" dirty="0" smtClean="0">
                <a:solidFill>
                  <a:srgbClr val="002060"/>
                </a:solidFill>
              </a:rPr>
              <a:t>1679,101/1509,733</a:t>
            </a:r>
            <a:endParaRPr lang="ru-RU" sz="1600" dirty="0"/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844824" y="395536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УТВЕРЖДЕНО:</a:t>
            </a:r>
            <a:endParaRPr lang="ru-RU" b="1" i="1" dirty="0">
              <a:solidFill>
                <a:srgbClr val="002060"/>
              </a:solidFill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Заведующий МБДОУ:            Т.Н.Вострикова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5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ы для детских меню (54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80" y="-73295"/>
            <a:ext cx="6934582" cy="98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56346" y="105189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ЧЕТВЕРГ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8841" y="1851288"/>
            <a:ext cx="4869158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Суп </a:t>
            </a:r>
            <a:r>
              <a:rPr lang="ru-RU" sz="1600" b="1" i="1" dirty="0" smtClean="0">
                <a:solidFill>
                  <a:srgbClr val="002060"/>
                </a:solidFill>
              </a:rPr>
              <a:t>молочный с крупой (геркулесовый)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Чай с </a:t>
            </a:r>
            <a:r>
              <a:rPr lang="ru-RU" sz="1600" b="1" i="1" dirty="0" smtClean="0">
                <a:solidFill>
                  <a:srgbClr val="002060"/>
                </a:solidFill>
              </a:rPr>
              <a:t> джемом                                         180/15    150/10 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пшеничный </a:t>
            </a:r>
            <a:r>
              <a:rPr lang="ru-RU" sz="1600" b="1" i="1" dirty="0">
                <a:solidFill>
                  <a:srgbClr val="00206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                         30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ржаной                                            18/15</a:t>
            </a:r>
          </a:p>
          <a:p>
            <a:r>
              <a:rPr lang="ru-RU" sz="1600" b="1" i="1" dirty="0">
                <a:solidFill>
                  <a:srgbClr val="002060"/>
                </a:solidFill>
              </a:rPr>
              <a:t>Масло ( порциями)                                     5</a:t>
            </a:r>
          </a:p>
          <a:p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3653" y="3168542"/>
            <a:ext cx="3084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10.00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0888" y="3322430"/>
            <a:ext cx="2867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Фрукты    100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endParaRPr lang="ru-RU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771665" y="3598198"/>
            <a:ext cx="2868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ОБЕД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4853" y="3817779"/>
            <a:ext cx="4320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Суп  с </a:t>
            </a:r>
            <a:r>
              <a:rPr lang="ru-RU" sz="1600" b="1" i="1" dirty="0" smtClean="0">
                <a:solidFill>
                  <a:srgbClr val="002060"/>
                </a:solidFill>
              </a:rPr>
              <a:t>клецками                                       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Плов из </a:t>
            </a:r>
            <a:r>
              <a:rPr lang="ru-RU" sz="1600" b="1" i="1" dirty="0" smtClean="0">
                <a:solidFill>
                  <a:srgbClr val="002060"/>
                </a:solidFill>
              </a:rPr>
              <a:t>курицы                                         170/130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Салат из белокочанной капусты       60/40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Напиток из  плод. ш</a:t>
            </a:r>
            <a:r>
              <a:rPr lang="ru-RU" sz="1600" b="1" i="1" dirty="0" smtClean="0">
                <a:solidFill>
                  <a:srgbClr val="002060"/>
                </a:solidFill>
              </a:rPr>
              <a:t>иповника             180/150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пшеничный                                       30/15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Хлеб </a:t>
            </a:r>
            <a:r>
              <a:rPr lang="ru-RU" sz="1600" b="1" i="1" dirty="0" smtClean="0">
                <a:solidFill>
                  <a:srgbClr val="002060"/>
                </a:solidFill>
              </a:rPr>
              <a:t>ржаной                                               19,5/15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2935" y="5320234"/>
            <a:ext cx="179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ПОЛДНИК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88842" y="5796136"/>
            <a:ext cx="44644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Омлет натуральный                                  80/60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Овощи </a:t>
            </a:r>
            <a:r>
              <a:rPr lang="ru-RU" sz="1600" b="1" i="1" dirty="0">
                <a:solidFill>
                  <a:srgbClr val="00206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                                                   50/30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Тефтели с </a:t>
            </a:r>
            <a:r>
              <a:rPr lang="ru-RU" sz="1600" b="1" i="1" dirty="0" err="1" smtClean="0">
                <a:solidFill>
                  <a:srgbClr val="002060"/>
                </a:solidFill>
              </a:rPr>
              <a:t>печенис</a:t>
            </a:r>
            <a:r>
              <a:rPr lang="ru-RU" sz="1600" b="1" i="1" dirty="0" smtClean="0">
                <a:solidFill>
                  <a:srgbClr val="002060"/>
                </a:solidFill>
              </a:rPr>
              <a:t> рисом                            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Какао с молоком                                           180/150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Кондитерское изделие                                30/20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39586" y="1528946"/>
            <a:ext cx="197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ЗАВТРАК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8841" y="539552"/>
            <a:ext cx="4869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УТВЕРЖДЕНО:</a:t>
            </a:r>
            <a:endParaRPr lang="ru-RU" b="1" i="1" dirty="0">
              <a:solidFill>
                <a:srgbClr val="002060"/>
              </a:solidFill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Заведующий МБДОУ:            Т.Н.Вострикова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31211" y="7884368"/>
            <a:ext cx="30221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Белки – 59,086/42,909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Жиры –79,946/69,105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Углеводы –196,122/154,025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Ккал -1764,058/1391,102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61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ы для детских меню (54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72" y="6275"/>
            <a:ext cx="6934582" cy="98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91549" y="101177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ПЯТНИЦА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6214" y="1806399"/>
            <a:ext cx="45331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Суп молочный </a:t>
            </a:r>
            <a:r>
              <a:rPr lang="ru-RU" b="1" i="1" dirty="0" smtClean="0">
                <a:solidFill>
                  <a:srgbClr val="002060"/>
                </a:solidFill>
              </a:rPr>
              <a:t>с крупой</a:t>
            </a:r>
            <a:r>
              <a:rPr lang="ru-RU" sz="1600" b="1" i="1" dirty="0" smtClean="0">
                <a:solidFill>
                  <a:srgbClr val="002060"/>
                </a:solidFill>
              </a:rPr>
              <a:t> (рисовый)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Чай с </a:t>
            </a:r>
            <a:r>
              <a:rPr lang="ru-RU" b="1" i="1" dirty="0" smtClean="0">
                <a:solidFill>
                  <a:srgbClr val="002060"/>
                </a:solidFill>
              </a:rPr>
              <a:t>сахаром   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180/150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Бутерброд с сыром                                      50/35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Хлеб ржаной      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18/15</a:t>
            </a:r>
            <a:endParaRPr lang="ru-RU" sz="1600" b="1" i="1" dirty="0">
              <a:solidFill>
                <a:srgbClr val="002060"/>
              </a:solidFill>
            </a:endParaRPr>
          </a:p>
          <a:p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4477" y="3099061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10.00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8861" y="3348696"/>
            <a:ext cx="416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Сок                  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180  </a:t>
            </a:r>
            <a:endParaRPr lang="ru-RU" sz="16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731061" y="3533362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ОБЕД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4477" y="4130713"/>
            <a:ext cx="45902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Борщ с картофелем (</a:t>
            </a:r>
            <a:r>
              <a:rPr lang="ru-RU" b="1" i="1" dirty="0" smtClean="0">
                <a:solidFill>
                  <a:srgbClr val="002060"/>
                </a:solidFill>
              </a:rPr>
              <a:t>свекольный)   </a:t>
            </a:r>
            <a:r>
              <a:rPr lang="ru-RU" sz="1600" b="1" i="1" dirty="0" smtClean="0">
                <a:solidFill>
                  <a:srgbClr val="002060"/>
                </a:solidFill>
              </a:rPr>
              <a:t>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Тефтели  мясные ( </a:t>
            </a:r>
            <a:r>
              <a:rPr lang="en-US" b="1" i="1" dirty="0" smtClean="0">
                <a:solidFill>
                  <a:srgbClr val="002060"/>
                </a:solidFill>
              </a:rPr>
              <a:t>II</a:t>
            </a:r>
            <a:r>
              <a:rPr lang="ru-RU" b="1" i="1" dirty="0" smtClean="0">
                <a:solidFill>
                  <a:srgbClr val="002060"/>
                </a:solidFill>
              </a:rPr>
              <a:t> вариант)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Каша гречневая 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130/110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Овощи                   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50/30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Компот из сушеных </a:t>
            </a:r>
            <a:r>
              <a:rPr lang="ru-RU" b="1" i="1" dirty="0" smtClean="0">
                <a:solidFill>
                  <a:srgbClr val="002060"/>
                </a:solidFill>
              </a:rPr>
              <a:t>фруктов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Хлеб пшеничный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30/15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>
                <a:solidFill>
                  <a:srgbClr val="002060"/>
                </a:solidFill>
              </a:rPr>
              <a:t>Хлеб </a:t>
            </a:r>
            <a:r>
              <a:rPr lang="ru-RU" b="1" i="1" dirty="0" smtClean="0">
                <a:solidFill>
                  <a:srgbClr val="002060"/>
                </a:solidFill>
              </a:rPr>
              <a:t>ржаной            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37,5/30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31798" y="6175440"/>
            <a:ext cx="2109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ПОЛДНИК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44824" y="6797210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Ватрушка с творогом    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70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Кисломолочный продукт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180/150 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31061" y="1473437"/>
            <a:ext cx="197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ЗАВТРАК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96752" y="411607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УТВЕРЖДЕНО:</a:t>
            </a:r>
            <a:endParaRPr lang="ru-RU" b="1" i="1" dirty="0">
              <a:solidFill>
                <a:srgbClr val="002060"/>
              </a:solidFill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Заведующий МБДОУ:            Т.Н.Вострикова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645024" y="7775577"/>
            <a:ext cx="28655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Белки </a:t>
            </a:r>
            <a:r>
              <a:rPr lang="ru-RU" sz="1600" b="1" i="1" dirty="0" smtClean="0">
                <a:solidFill>
                  <a:srgbClr val="002060"/>
                </a:solidFill>
              </a:rPr>
              <a:t>– 44,744/40,8055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Жиры –</a:t>
            </a:r>
            <a:r>
              <a:rPr lang="ru-RU" sz="1400" b="1" i="1" dirty="0" smtClean="0">
                <a:solidFill>
                  <a:srgbClr val="002060"/>
                </a:solidFill>
              </a:rPr>
              <a:t>37,888 /35,878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Углеводы –</a:t>
            </a:r>
            <a:r>
              <a:rPr lang="ru-RU" sz="1600" b="1" i="1" dirty="0" smtClean="0">
                <a:solidFill>
                  <a:srgbClr val="002060"/>
                </a:solidFill>
              </a:rPr>
              <a:t>217,94/183,258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Ккал -</a:t>
            </a:r>
            <a:r>
              <a:rPr lang="ru-RU" sz="1600" b="1" i="1" dirty="0" smtClean="0">
                <a:solidFill>
                  <a:srgbClr val="002060"/>
                </a:solidFill>
              </a:rPr>
              <a:t>1389,2/1214,617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61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ы для детских меню (54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72" y="6275"/>
            <a:ext cx="6934582" cy="98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99755" y="1145569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ПОНЕДЕЛЬНИК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6793" y="1972161"/>
            <a:ext cx="53012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Суп молочный </a:t>
            </a:r>
            <a:r>
              <a:rPr lang="ru-RU" sz="1600" b="1" i="1" dirty="0" smtClean="0">
                <a:solidFill>
                  <a:srgbClr val="002060"/>
                </a:solidFill>
              </a:rPr>
              <a:t> с крупой (гречневый )             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Чай с </a:t>
            </a:r>
            <a:r>
              <a:rPr lang="ru-RU" sz="1600" b="1" i="1" dirty="0" smtClean="0">
                <a:solidFill>
                  <a:srgbClr val="002060"/>
                </a:solidFill>
              </a:rPr>
              <a:t> джемом                                                      180/15  150/10                        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пшеничный                                                           30/20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ржаной                                                                   18/15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Масло  (порциями)                                                5  </a:t>
            </a:r>
          </a:p>
          <a:p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44150" y="3157101"/>
            <a:ext cx="3024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10.00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7185" y="3423647"/>
            <a:ext cx="4968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Сок 180 и кондитерское изделие 30/20</a:t>
            </a:r>
            <a:endParaRPr lang="ru-RU" sz="16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272560" y="3630272"/>
            <a:ext cx="287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ОБЕД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6793" y="4024743"/>
            <a:ext cx="471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Салат из свеклы с черносливом                  60/40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Суп картофельный с </a:t>
            </a:r>
            <a:r>
              <a:rPr lang="ru-RU" sz="1600" b="1" i="1" dirty="0" smtClean="0">
                <a:solidFill>
                  <a:srgbClr val="002060"/>
                </a:solidFill>
              </a:rPr>
              <a:t>крупой                        200/100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( пшеничный)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Тефтели рыбные </a:t>
            </a:r>
            <a:r>
              <a:rPr lang="ru-RU" sz="1600" b="1" i="1" dirty="0" smtClean="0">
                <a:solidFill>
                  <a:srgbClr val="002060"/>
                </a:solidFill>
              </a:rPr>
              <a:t>тушеные                          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Соус </a:t>
            </a:r>
            <a:r>
              <a:rPr lang="ru-RU" sz="1600" b="1" i="1" dirty="0" smtClean="0">
                <a:solidFill>
                  <a:srgbClr val="002060"/>
                </a:solidFill>
              </a:rPr>
              <a:t>томатный                                               30/15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Пюре </a:t>
            </a:r>
            <a:r>
              <a:rPr lang="ru-RU" sz="1600" b="1" i="1" dirty="0" smtClean="0">
                <a:solidFill>
                  <a:srgbClr val="002060"/>
                </a:solidFill>
              </a:rPr>
              <a:t>картофельное                                      130/110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Кисель из сока (</a:t>
            </a:r>
            <a:r>
              <a:rPr lang="ru-RU" sz="1600" b="1" i="1" dirty="0" smtClean="0">
                <a:solidFill>
                  <a:srgbClr val="002060"/>
                </a:solidFill>
              </a:rPr>
              <a:t>плодов)                                 200/150, 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пшеничный                                              17/15 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ржаной                                                     19,5/15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68960" y="6337148"/>
            <a:ext cx="1730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ПОЛДНИК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56793" y="6732239"/>
            <a:ext cx="53012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Запеканка </a:t>
            </a:r>
            <a:r>
              <a:rPr lang="ru-RU" sz="1600" b="1" i="1" dirty="0">
                <a:solidFill>
                  <a:srgbClr val="00206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из творога                                   100/50                   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Джем(повидло)                                                   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Кофейный </a:t>
            </a:r>
            <a:r>
              <a:rPr lang="ru-RU" sz="1600" b="1" i="1" dirty="0" smtClean="0">
                <a:solidFill>
                  <a:srgbClr val="002060"/>
                </a:solidFill>
              </a:rPr>
              <a:t>напиток с  молоком          180/150</a:t>
            </a:r>
          </a:p>
          <a:p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08920" y="1654491"/>
            <a:ext cx="197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ЗАВТРАК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9755" y="611560"/>
            <a:ext cx="5269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УТВЕРЖДЕНО:</a:t>
            </a:r>
            <a:endParaRPr lang="ru-RU" b="1" i="1" dirty="0">
              <a:solidFill>
                <a:srgbClr val="002060"/>
              </a:solidFill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Заведующий МБДОУ:            Т.Н.Вострикова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600070" y="7817141"/>
            <a:ext cx="29972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Белки –        54,822/44,139</a:t>
            </a:r>
          </a:p>
          <a:p>
            <a:r>
              <a:rPr lang="ru-RU" sz="1600" b="1" i="1" dirty="0">
                <a:solidFill>
                  <a:srgbClr val="00206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жиры –      68,725/32,625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Углеводы- 249,214/183,463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Ккал -    1898,326/1519,98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54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ы для детских меню (54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" y="0"/>
            <a:ext cx="6934582" cy="98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63184" y="105450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ВТОРНИК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6792" y="1887115"/>
            <a:ext cx="53828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Суп молочный </a:t>
            </a:r>
            <a:r>
              <a:rPr lang="ru-RU" sz="1600" b="1" i="1" dirty="0" smtClean="0">
                <a:solidFill>
                  <a:srgbClr val="002060"/>
                </a:solidFill>
              </a:rPr>
              <a:t> с крупой(геркулесовый)             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Чай </a:t>
            </a:r>
            <a:r>
              <a:rPr lang="ru-RU" sz="1600" b="1" i="1" dirty="0" smtClean="0">
                <a:solidFill>
                  <a:srgbClr val="002060"/>
                </a:solidFill>
              </a:rPr>
              <a:t>с сахаром                                                      180/150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пшеничный                                                   30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ржаной                                                           18/15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Масло  (порциями)                                                5  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6871" y="3134969"/>
            <a:ext cx="3084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10.00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3653" y="3210554"/>
            <a:ext cx="25383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i="1" dirty="0" smtClean="0">
              <a:solidFill>
                <a:srgbClr val="FF0000"/>
              </a:solidFill>
            </a:endParaRPr>
          </a:p>
          <a:p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Фрукты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rgbClr val="FF0000"/>
                </a:solidFill>
              </a:rPr>
              <a:t>                                                                                    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35518" y="3497049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ОБЕД 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6792" y="3873340"/>
            <a:ext cx="49685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Суп </a:t>
            </a:r>
            <a:r>
              <a:rPr lang="ru-RU" sz="1600" b="1" i="1" dirty="0" smtClean="0">
                <a:solidFill>
                  <a:srgbClr val="002060"/>
                </a:solidFill>
              </a:rPr>
              <a:t>картофельный с крупой </a:t>
            </a:r>
            <a:r>
              <a:rPr lang="ru-RU" sz="1600" b="1" i="1" dirty="0" smtClean="0">
                <a:solidFill>
                  <a:srgbClr val="002060"/>
                </a:solidFill>
              </a:rPr>
              <a:t>с мясными  фрикадельками                                                     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Рис припущенный                                                   130/110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Рыба тушеная с овощами                                   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Салат из кукурузы ( консервированной)             40          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Компот из свежих фруктов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                  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пшеничный                                                     30/15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Хлеб ржаной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                                                 19,5/15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8391" y="5940420"/>
            <a:ext cx="2109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ПОЛДНИК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00808" y="6278974"/>
            <a:ext cx="5157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Булочка Российская                                             70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b="1" i="1" dirty="0">
                <a:solidFill>
                  <a:srgbClr val="002060"/>
                </a:solidFill>
              </a:rPr>
              <a:t>Кофейный напиток с  молоком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   </a:t>
            </a:r>
            <a:r>
              <a:rPr lang="ru-RU" sz="1600" b="1" i="1" dirty="0">
                <a:solidFill>
                  <a:srgbClr val="002060"/>
                </a:solidFill>
              </a:rPr>
              <a:t>180/150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                  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43653" y="1548561"/>
            <a:ext cx="197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ЗАВТРАК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00808" y="454339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УТВЕРЖДЕНО:</a:t>
            </a:r>
            <a:endParaRPr lang="ru-RU" b="1" i="1" dirty="0">
              <a:solidFill>
                <a:srgbClr val="002060"/>
              </a:solidFill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Заведующий МБДОУ:            Т.Н.Вострикова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72374" y="7884368"/>
            <a:ext cx="30529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Белки –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42,082</a:t>
            </a:r>
            <a:r>
              <a:rPr lang="ru-RU" sz="1600" b="1" i="1" dirty="0" smtClean="0">
                <a:solidFill>
                  <a:srgbClr val="002060"/>
                </a:solidFill>
              </a:rPr>
              <a:t>/31,624</a:t>
            </a:r>
            <a:endParaRPr lang="ru-RU" sz="1600" b="1" i="1" dirty="0" smtClean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Жиры –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65,811/58,438</a:t>
            </a:r>
            <a:endParaRPr lang="ru-RU" sz="1600" b="1" i="1" dirty="0" smtClean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Углеводы –       </a:t>
            </a:r>
            <a:r>
              <a:rPr lang="ru-RU" sz="1600" b="1" i="1" dirty="0" smtClean="0">
                <a:solidFill>
                  <a:srgbClr val="002060"/>
                </a:solidFill>
              </a:rPr>
              <a:t>231,679/181,642</a:t>
            </a:r>
            <a:endParaRPr lang="ru-RU" sz="1600" b="1" i="1" dirty="0" smtClean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Ккал -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1680,339/1282,319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64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ы для детских меню (54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582" y="-108520"/>
            <a:ext cx="6934582" cy="98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44215" y="1130636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СРЕДА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28800" y="1887905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Суп молочный с крупой манный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Чай с </a:t>
            </a:r>
            <a:r>
              <a:rPr lang="ru-RU" sz="1600" b="1" i="1" dirty="0" smtClean="0">
                <a:solidFill>
                  <a:srgbClr val="002060"/>
                </a:solidFill>
              </a:rPr>
              <a:t>сахаром </a:t>
            </a:r>
            <a:r>
              <a:rPr lang="ru-RU" sz="1600" b="1" i="1" dirty="0">
                <a:solidFill>
                  <a:srgbClr val="00206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                               180/150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пшеничный                                       30/20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ржаной                                               18/15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Масло порциями                                           5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Яйцо отварное                                           40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2896" y="3457565"/>
            <a:ext cx="2343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10.00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0584" y="3718923"/>
            <a:ext cx="25557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Сок         180 </a:t>
            </a:r>
            <a:endParaRPr lang="ru-RU" sz="16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132856" y="4057477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ОБЕД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00808" y="4572000"/>
            <a:ext cx="44505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Борщ с капустой и </a:t>
            </a:r>
            <a:r>
              <a:rPr lang="ru-RU" sz="1600" b="1" i="1" dirty="0" smtClean="0">
                <a:solidFill>
                  <a:srgbClr val="002060"/>
                </a:solidFill>
              </a:rPr>
              <a:t>карт                        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Тефтели мясные  (</a:t>
            </a:r>
            <a:r>
              <a:rPr lang="en-US" sz="1600" b="1" i="1" dirty="0" smtClean="0">
                <a:solidFill>
                  <a:srgbClr val="002060"/>
                </a:solidFill>
              </a:rPr>
              <a:t>I </a:t>
            </a:r>
            <a:r>
              <a:rPr lang="ru-RU" sz="1600" b="1" i="1" dirty="0" smtClean="0">
                <a:solidFill>
                  <a:srgbClr val="002060"/>
                </a:solidFill>
              </a:rPr>
              <a:t>вариант)                 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Каша пшеничная вязкая                           130/110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Соус сметанный                                            30/15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Овощи                                                              50/30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Напиток из плодов </a:t>
            </a:r>
            <a:r>
              <a:rPr lang="ru-RU" sz="1600" b="1" i="1" dirty="0" smtClean="0">
                <a:solidFill>
                  <a:srgbClr val="002060"/>
                </a:solidFill>
              </a:rPr>
              <a:t>шиповника               180/150                                              Хлеб пшеничный                                            19/17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Хлеб </a:t>
            </a:r>
            <a:r>
              <a:rPr lang="ru-RU" sz="1600" b="1" i="1" dirty="0" smtClean="0">
                <a:solidFill>
                  <a:srgbClr val="002060"/>
                </a:solidFill>
              </a:rPr>
              <a:t>ржаной                                                    19,5/15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15265" y="6218305"/>
            <a:ext cx="2109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ПОЛДНИК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16832" y="6604894"/>
            <a:ext cx="4355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i="1" dirty="0">
                <a:solidFill>
                  <a:srgbClr val="002060"/>
                </a:solidFill>
              </a:rPr>
              <a:t>Пудинг из творога с яблоками    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100/50</a:t>
            </a:r>
            <a:endParaRPr lang="ru-RU" sz="1600" b="1" i="1" dirty="0">
              <a:solidFill>
                <a:srgbClr val="002060"/>
              </a:solidFill>
            </a:endParaRPr>
          </a:p>
          <a:p>
            <a:pPr lvl="0"/>
            <a:r>
              <a:rPr lang="ru-RU" sz="1600" b="1" i="1" dirty="0">
                <a:solidFill>
                  <a:srgbClr val="002060"/>
                </a:solidFill>
              </a:rPr>
              <a:t>Молоко сгущенное   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</a:t>
            </a:r>
            <a:r>
              <a:rPr lang="ru-RU" sz="1600" b="1" i="1" dirty="0">
                <a:solidFill>
                  <a:srgbClr val="002060"/>
                </a:solidFill>
              </a:rPr>
              <a:t>30/15</a:t>
            </a:r>
          </a:p>
          <a:p>
            <a:pPr lvl="0"/>
            <a:r>
              <a:rPr lang="ru-RU" sz="1600" b="1" i="1" dirty="0">
                <a:solidFill>
                  <a:srgbClr val="002060"/>
                </a:solidFill>
              </a:rPr>
              <a:t>Молоко кипяченное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 </a:t>
            </a:r>
            <a:r>
              <a:rPr lang="ru-RU" sz="1600" b="1" i="1" dirty="0">
                <a:solidFill>
                  <a:srgbClr val="002060"/>
                </a:solidFill>
              </a:rPr>
              <a:t>180/150               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55606" y="1608816"/>
            <a:ext cx="197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ЗАВТРАК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96752" y="611560"/>
            <a:ext cx="5661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УТВЕРЖДЕНО:</a:t>
            </a:r>
            <a:endParaRPr lang="ru-RU" b="1" i="1" dirty="0">
              <a:solidFill>
                <a:srgbClr val="002060"/>
              </a:solidFill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Заведующий МБДОУ:            Т.Н.Вострикова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56319" y="7956376"/>
            <a:ext cx="328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Белки –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49,559/ 34,725</a:t>
            </a:r>
            <a:endParaRPr lang="ru-RU" sz="1600" b="1" i="1" dirty="0" smtClean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Жиры –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79,494</a:t>
            </a:r>
            <a:r>
              <a:rPr lang="ru-RU" sz="1600" b="1" i="1" dirty="0" smtClean="0">
                <a:solidFill>
                  <a:srgbClr val="002060"/>
                </a:solidFill>
              </a:rPr>
              <a:t>/65,893</a:t>
            </a:r>
            <a:endParaRPr lang="ru-RU" sz="1600" b="1" i="1" dirty="0" smtClean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Углеводы –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188,254</a:t>
            </a:r>
            <a:r>
              <a:rPr lang="ru-RU" sz="1600" b="1" i="1" dirty="0" smtClean="0">
                <a:solidFill>
                  <a:srgbClr val="002060"/>
                </a:solidFill>
              </a:rPr>
              <a:t>/ 140,297</a:t>
            </a:r>
            <a:endParaRPr lang="ru-RU" sz="1600" b="1" i="1" dirty="0" smtClean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Ккал -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1661,788</a:t>
            </a:r>
            <a:r>
              <a:rPr lang="ru-RU" sz="1600" b="1" i="1" dirty="0" smtClean="0">
                <a:solidFill>
                  <a:srgbClr val="002060"/>
                </a:solidFill>
              </a:rPr>
              <a:t>/1297,219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1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ы для детских меню (54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6" y="-73295"/>
            <a:ext cx="6934582" cy="98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76772" y="92854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ЧЕТВЕРГ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8840" y="1574873"/>
            <a:ext cx="4608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Суп молочный </a:t>
            </a:r>
            <a:r>
              <a:rPr lang="ru-RU" sz="1600" b="1" i="1" dirty="0" smtClean="0">
                <a:solidFill>
                  <a:srgbClr val="002060"/>
                </a:solidFill>
              </a:rPr>
              <a:t> с крупой ( рисовый )     200/150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Чай с </a:t>
            </a:r>
            <a:r>
              <a:rPr lang="ru-RU" sz="1600" b="1" i="1" dirty="0" smtClean="0">
                <a:solidFill>
                  <a:srgbClr val="002060"/>
                </a:solidFill>
              </a:rPr>
              <a:t>сахаром                                              180/150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Хлеб пшеничный                                        30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ржаной                                                 18/15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 Масло (порциями)                                       5</a:t>
            </a:r>
            <a:endParaRPr lang="ru-RU" sz="1600" b="1" i="1" dirty="0">
              <a:solidFill>
                <a:srgbClr val="002060"/>
              </a:solidFill>
            </a:endParaRPr>
          </a:p>
          <a:p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8879" y="2821367"/>
            <a:ext cx="3012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10.00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2895" y="3177884"/>
            <a:ext cx="2263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Фрукты             100 </a:t>
            </a:r>
            <a:endParaRPr lang="ru-RU" sz="16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348879" y="3428921"/>
            <a:ext cx="2796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ОБЕД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00808" y="3923928"/>
            <a:ext cx="48245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2060"/>
                </a:solidFill>
              </a:rPr>
              <a:t>Суп </a:t>
            </a: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картоф</a:t>
            </a:r>
            <a:r>
              <a:rPr lang="ru-RU" sz="1600" b="1" i="1" dirty="0" smtClean="0">
                <a:solidFill>
                  <a:srgbClr val="002060"/>
                </a:solidFill>
              </a:rPr>
              <a:t>ельный с крупой                         </a:t>
            </a:r>
            <a:r>
              <a:rPr lang="ru-RU" sz="1600" b="1" i="1" dirty="0" smtClean="0">
                <a:solidFill>
                  <a:srgbClr val="002060"/>
                </a:solidFill>
              </a:rPr>
              <a:t>   </a:t>
            </a:r>
            <a:r>
              <a:rPr lang="ru-RU" sz="1600" b="1" i="1" dirty="0" smtClean="0">
                <a:solidFill>
                  <a:srgbClr val="002060"/>
                </a:solidFill>
              </a:rPr>
              <a:t>200/150    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Овощи 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                                                           50/30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Котлета рубленная </a:t>
            </a:r>
            <a:r>
              <a:rPr lang="ru-RU" sz="1600" b="1" i="1" dirty="0">
                <a:solidFill>
                  <a:srgbClr val="002060"/>
                </a:solidFill>
              </a:rPr>
              <a:t>из </a:t>
            </a:r>
            <a:r>
              <a:rPr lang="ru-RU" sz="1600" b="1" i="1" dirty="0" smtClean="0">
                <a:solidFill>
                  <a:srgbClr val="002060"/>
                </a:solidFill>
              </a:rPr>
              <a:t>птицы                         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Рагу из </a:t>
            </a:r>
            <a:r>
              <a:rPr lang="ru-RU" sz="1600" b="1" i="1" dirty="0" smtClean="0">
                <a:solidFill>
                  <a:srgbClr val="002060"/>
                </a:solidFill>
              </a:rPr>
              <a:t>овощей                                                       150/100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Компот из </a:t>
            </a:r>
            <a:r>
              <a:rPr lang="ru-RU" sz="1600" b="1" i="1" dirty="0" smtClean="0">
                <a:solidFill>
                  <a:srgbClr val="002060"/>
                </a:solidFill>
              </a:rPr>
              <a:t>сухофруктов                                    200/100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Хлеб пшеничный                                                    15/14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>
                <a:solidFill>
                  <a:srgbClr val="002060"/>
                </a:solidFill>
              </a:rPr>
              <a:t>Хлеб ржаной </a:t>
            </a:r>
            <a:r>
              <a:rPr lang="ru-RU" sz="1600" b="1" i="1" dirty="0" smtClean="0">
                <a:solidFill>
                  <a:srgbClr val="002060"/>
                </a:solidFill>
              </a:rPr>
              <a:t>                                                           19,5/15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5716" y="5761097"/>
            <a:ext cx="2077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ПОЛДНИК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0903" y="6120770"/>
            <a:ext cx="4404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Омлет натуральный                      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Овощи                                   50/30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Тефтели из печени с рисом             80/60</a:t>
            </a:r>
            <a:endParaRPr lang="ru-RU" sz="1600" b="1" i="1" dirty="0">
              <a:solidFill>
                <a:srgbClr val="002060"/>
              </a:solidFill>
            </a:endParaRP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Какао с молоком                        180/150                  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76744" y="1405596"/>
            <a:ext cx="197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ЗАВТРАК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2736" y="467544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УТВЕРЖДЕНО:</a:t>
            </a:r>
            <a:endParaRPr lang="ru-RU" b="1" i="1" dirty="0">
              <a:solidFill>
                <a:srgbClr val="002060"/>
              </a:solidFill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Заведующий МБДОУ:            Т.Н.Вострикова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60335" y="7812360"/>
            <a:ext cx="2848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Белки –</a:t>
            </a:r>
            <a:r>
              <a:rPr lang="ru-RU" sz="1600" b="1" i="1" dirty="0" smtClean="0">
                <a:solidFill>
                  <a:srgbClr val="002060"/>
                </a:solidFill>
              </a:rPr>
              <a:t>52,826/36,114</a:t>
            </a:r>
            <a:endParaRPr lang="ru-RU" sz="1600" b="1" i="1" dirty="0" smtClean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Жиры</a:t>
            </a: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–</a:t>
            </a:r>
            <a:r>
              <a:rPr lang="ru-RU" sz="1600" b="1" i="1" dirty="0" smtClean="0">
                <a:solidFill>
                  <a:srgbClr val="002060"/>
                </a:solidFill>
              </a:rPr>
              <a:t>96,558</a:t>
            </a:r>
            <a:r>
              <a:rPr lang="ru-RU" sz="1600" b="1" i="1" dirty="0" smtClean="0">
                <a:solidFill>
                  <a:srgbClr val="002060"/>
                </a:solidFill>
              </a:rPr>
              <a:t>/78,485</a:t>
            </a:r>
            <a:endParaRPr lang="ru-RU" sz="1600" b="1" i="1" dirty="0" smtClean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Углеводы</a:t>
            </a:r>
            <a:r>
              <a:rPr lang="ru-RU" sz="1600" b="1" i="1" dirty="0" smtClean="0">
                <a:solidFill>
                  <a:srgbClr val="002060"/>
                </a:solidFill>
              </a:rPr>
              <a:t> –</a:t>
            </a:r>
            <a:r>
              <a:rPr lang="ru-RU" sz="1600" b="1" i="1" dirty="0" smtClean="0">
                <a:solidFill>
                  <a:srgbClr val="002060"/>
                </a:solidFill>
              </a:rPr>
              <a:t>301,938/143,35</a:t>
            </a:r>
            <a:endParaRPr lang="ru-RU" sz="1600" b="1" i="1" dirty="0" smtClean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Ккал</a:t>
            </a:r>
            <a:r>
              <a:rPr lang="ru-RU" sz="1600" b="1" i="1" dirty="0" smtClean="0">
                <a:solidFill>
                  <a:srgbClr val="002060"/>
                </a:solidFill>
              </a:rPr>
              <a:t> -</a:t>
            </a:r>
            <a:r>
              <a:rPr lang="ru-RU" sz="1600" b="1" i="1" dirty="0" smtClean="0">
                <a:solidFill>
                  <a:srgbClr val="002060"/>
                </a:solidFill>
              </a:rPr>
              <a:t>1926,046/1311,072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5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916</Words>
  <Application>Microsoft Office PowerPoint</Application>
  <PresentationFormat>Экран (4:3)</PresentationFormat>
  <Paragraphs>282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капец</dc:creator>
  <cp:lastModifiedBy>капец</cp:lastModifiedBy>
  <cp:revision>95</cp:revision>
  <cp:lastPrinted>2024-09-12T12:32:35Z</cp:lastPrinted>
  <dcterms:created xsi:type="dcterms:W3CDTF">2021-04-02T09:41:30Z</dcterms:created>
  <dcterms:modified xsi:type="dcterms:W3CDTF">2024-09-12T12:32:59Z</dcterms:modified>
</cp:coreProperties>
</file>